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60" r:id="rId4"/>
    <p:sldId id="261" r:id="rId5"/>
    <p:sldId id="262" r:id="rId6"/>
    <p:sldId id="279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82" r:id="rId15"/>
    <p:sldId id="28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06CDC-7531-4EF2-8DA0-A86FE34F1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76759-DA86-4E82-8A0C-9696C2C81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EA30E-2EA5-4F1E-9EF0-9E55E83AE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07405-AD38-4DD6-935C-E7FB7110E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9561-F16F-42E1-81FE-4535E7FD1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5B6AE-AB81-4C02-9145-FFA2BFB3B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1E70D-3CA6-489F-A96D-377034D51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9A09E-10EE-4556-9C73-951CBE6EF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DE8C-EA65-4F43-B1DD-5B8AE21E0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2549B-4174-4CBD-BB79-6279CE0BC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F195E-DDD3-4188-A588-565D0B8AF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98E3EB-BD1C-4DB7-9721-FC72C11FD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460375"/>
            <a:ext cx="80010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 descr="Pink tissue paper"/>
          <p:cNvSpPr>
            <a:spLocks noChangeArrowheads="1"/>
          </p:cNvSpPr>
          <p:nvPr/>
        </p:nvSpPr>
        <p:spPr bwMode="auto">
          <a:xfrm>
            <a:off x="609600" y="5181600"/>
            <a:ext cx="7772400" cy="1049338"/>
          </a:xfrm>
          <a:prstGeom prst="roundRect">
            <a:avLst>
              <a:gd name="adj" fmla="val 28491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আজকের পাঠে তোমাদের স্বাগতম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Untitled-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6313" y="1682831"/>
            <a:ext cx="4637353" cy="4011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362200" y="685800"/>
            <a:ext cx="3806825" cy="738188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 আবৃতি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 descr="t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648200"/>
            <a:ext cx="26289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5" descr="t-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762000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590800"/>
            <a:ext cx="2590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3657600" y="457200"/>
            <a:ext cx="4648200" cy="58674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bn-BD" sz="3200" b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তোমাকে পাওয়ার জন্য </a:t>
            </a:r>
            <a:endParaRPr lang="en-US" sz="3200" b="1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200" b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হে স্বাধীনতা</a:t>
            </a:r>
          </a:p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                              - শামসুর রহমান</a:t>
            </a:r>
          </a:p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তোমাকে পাওয়ার জন্যে,হে স্বাধীনতা</a:t>
            </a:r>
          </a:p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তোমাকে পাওয়ার জন্যে</a:t>
            </a:r>
          </a:p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আর কতবার ভাসতে হবে রক্তগঙ্গায়? </a:t>
            </a:r>
          </a:p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আর কতবার দেখতে হবে খান্ডবদাহন?</a:t>
            </a:r>
          </a:p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তুমি আসবে বলে, হে স্বাধীনতা</a:t>
            </a:r>
          </a:p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সাকিনা বিবির কপাল ভাঙল</a:t>
            </a:r>
          </a:p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সিঁথির সিঁদুর মুছে গেল হরিদাসীর।</a:t>
            </a:r>
          </a:p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তুমি আসবে বলে,হে স্বাধীনতা,</a:t>
            </a:r>
          </a:p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শহরের বুকে জলপাই রঙের ট্যাঙ্ক</a:t>
            </a:r>
            <a:r>
              <a:rPr lang="en-US" sz="24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>
                <a:latin typeface="NikoshBAN" pitchFamily="2" charset="0"/>
                <a:cs typeface="NikoshBAN" pitchFamily="2" charset="0"/>
              </a:rPr>
              <a:t>এলো</a:t>
            </a:r>
          </a:p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দানবের মত চিৎকার  করতে করতে</a:t>
            </a:r>
          </a:p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তুমি আসবে বলে,হে স্বাধীনতা,</a:t>
            </a:r>
          </a:p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ছাত্রাবাস,বস্তি উজাড় হলো।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2400" b="1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2400" b="1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>
            <a:spLocks noChangeArrowheads="1"/>
          </p:cNvSpPr>
          <p:nvPr/>
        </p:nvSpPr>
        <p:spPr bwMode="auto">
          <a:xfrm>
            <a:off x="4265613" y="5484813"/>
            <a:ext cx="4124325" cy="939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আর কতবার ভাসতে হবে রক্তগঙ্গায়? </a:t>
            </a:r>
          </a:p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আর কতবার দেখতে হবে খান্ডবদাহন?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32"/>
          <p:cNvSpPr>
            <a:spLocks noChangeArrowheads="1"/>
          </p:cNvSpPr>
          <p:nvPr/>
        </p:nvSpPr>
        <p:spPr bwMode="auto">
          <a:xfrm>
            <a:off x="760413" y="455613"/>
            <a:ext cx="3800475" cy="939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তোমাকে পাওয়ার জন্যে,হে স্বাধীনতা</a:t>
            </a:r>
          </a:p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তোমাকে পাওয়ার জন্যে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581" name="Picture 8" descr="images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3962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9" descr="images7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124200"/>
            <a:ext cx="3962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85800" y="457200"/>
            <a:ext cx="6248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bn-BD" sz="2400" b="1">
                <a:latin typeface="NikoshBAN" pitchFamily="2" charset="0"/>
                <a:cs typeface="NikoshBAN" pitchFamily="2" charset="0"/>
              </a:rPr>
              <a:t>তুমি আসবে বলে, হে স্বাধীনতা  সাকিনা বিবির কপাল ভাঙল,</a:t>
            </a:r>
          </a:p>
          <a:p>
            <a:r>
              <a:rPr lang="bn-BD" sz="2400" b="1">
                <a:latin typeface="NikoshBAN" pitchFamily="2" charset="0"/>
                <a:cs typeface="NikoshBAN" pitchFamily="2" charset="0"/>
              </a:rPr>
              <a:t>সিঁথির সিঁদুর মুছে গেল হরিদাসীর। তুমি আসবে বলে,হে স্বাধীনতা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6"/>
          <p:cNvSpPr>
            <a:spLocks noChangeArrowheads="1"/>
          </p:cNvSpPr>
          <p:nvPr/>
        </p:nvSpPr>
        <p:spPr bwMode="auto">
          <a:xfrm>
            <a:off x="990600" y="5791200"/>
            <a:ext cx="7391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bn-BD" sz="2400" b="1">
                <a:latin typeface="NikoshBAN" pitchFamily="2" charset="0"/>
                <a:cs typeface="NikoshBAN" pitchFamily="2" charset="0"/>
              </a:rPr>
              <a:t>শহরের বুকে জলপাই রঙের ট্যাঙ্ক</a:t>
            </a:r>
            <a:r>
              <a:rPr lang="en-US" sz="24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>
                <a:latin typeface="NikoshBAN" pitchFamily="2" charset="0"/>
                <a:cs typeface="NikoshBAN" pitchFamily="2" charset="0"/>
              </a:rPr>
              <a:t>এলোদানবের মত চিৎকার করতে করতে</a:t>
            </a:r>
          </a:p>
          <a:p>
            <a:r>
              <a:rPr lang="bn-BD" sz="2400" b="1">
                <a:latin typeface="NikoshBAN" pitchFamily="2" charset="0"/>
                <a:cs typeface="NikoshBAN" pitchFamily="2" charset="0"/>
              </a:rPr>
              <a:t>তুমি আসবে বলে,হে স্বাধীনতা, ছাত্রাবাস,বস্তি উজাড় হলো।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632" name="Group 8"/>
          <p:cNvGrpSpPr>
            <a:grpSpLocks/>
          </p:cNvGrpSpPr>
          <p:nvPr/>
        </p:nvGrpSpPr>
        <p:grpSpPr bwMode="auto">
          <a:xfrm>
            <a:off x="457200" y="1371600"/>
            <a:ext cx="5486400" cy="1981200"/>
            <a:chOff x="720" y="2064"/>
            <a:chExt cx="4608" cy="1392"/>
          </a:xfrm>
        </p:grpSpPr>
        <p:pic>
          <p:nvPicPr>
            <p:cNvPr id="2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2064"/>
              <a:ext cx="2304" cy="13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633" name="Picture 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2064"/>
              <a:ext cx="2304" cy="13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3505200" y="3505200"/>
            <a:ext cx="5410200" cy="2209800"/>
            <a:chOff x="1200" y="1008"/>
            <a:chExt cx="2976" cy="1392"/>
          </a:xfrm>
        </p:grpSpPr>
        <p:pic>
          <p:nvPicPr>
            <p:cNvPr id="26630" name="Picture 3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00" y="1008"/>
              <a:ext cx="1542" cy="13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631" name="Picture 4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36" y="1008"/>
              <a:ext cx="1440" cy="13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85800" y="457200"/>
            <a:ext cx="6248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bn-BD" sz="2400" b="1">
                <a:latin typeface="NikoshBAN" pitchFamily="2" charset="0"/>
                <a:cs typeface="NikoshBAN" pitchFamily="2" charset="0"/>
              </a:rPr>
              <a:t>রিকয়েললেস রাইফেল আর মেশিনগান  খই ফোটাল যত্র তত্র।</a:t>
            </a:r>
          </a:p>
          <a:p>
            <a:r>
              <a:rPr lang="bn-BD" sz="2400" b="1">
                <a:latin typeface="NikoshBAN" pitchFamily="2" charset="0"/>
                <a:cs typeface="NikoshBAN" pitchFamily="2" charset="0"/>
              </a:rPr>
              <a:t>তুমি আসবে বলে  ছাই হলো গ্রামের পর গ্রাম।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6"/>
          <p:cNvSpPr>
            <a:spLocks noChangeArrowheads="1"/>
          </p:cNvSpPr>
          <p:nvPr/>
        </p:nvSpPr>
        <p:spPr bwMode="auto">
          <a:xfrm>
            <a:off x="685800" y="5791200"/>
            <a:ext cx="75438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b="1">
                <a:latin typeface="NikoshBAN" pitchFamily="2" charset="0"/>
                <a:cs typeface="NikoshBAN" pitchFamily="2" charset="0"/>
              </a:rPr>
              <a:t>তুমি আসবে বলে বিধ্বস্ত পাড়ায় প্রভুর বাস্তুভিটার ভগ্নস্তুপে দাঁড়িয়ে একটানা আর্তনাদ করল একটা কুকুর।</a:t>
            </a:r>
          </a:p>
          <a:p>
            <a:pPr algn="ctr"/>
            <a:r>
              <a:rPr lang="bn-BD" b="1">
                <a:latin typeface="NikoshBAN" pitchFamily="2" charset="0"/>
                <a:cs typeface="NikoshBAN" pitchFamily="2" charset="0"/>
              </a:rPr>
              <a:t>তুমি আসবে বলে,হে স্বাধীনতা, অবুঝ শিশু হামাগুড়ি দিল পিতা-মাতার লাশের উপর।</a:t>
            </a:r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802" name="Group 10"/>
          <p:cNvGrpSpPr>
            <a:grpSpLocks/>
          </p:cNvGrpSpPr>
          <p:nvPr/>
        </p:nvGrpSpPr>
        <p:grpSpPr bwMode="auto">
          <a:xfrm>
            <a:off x="914400" y="1371600"/>
            <a:ext cx="4800600" cy="2209800"/>
            <a:chOff x="1248" y="1008"/>
            <a:chExt cx="2688" cy="1248"/>
          </a:xfrm>
        </p:grpSpPr>
        <p:pic>
          <p:nvPicPr>
            <p:cNvPr id="27656" name="Picture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0" y="1008"/>
              <a:ext cx="1296" cy="1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57" name="Picture 8" descr="Picture13333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1008"/>
              <a:ext cx="1392" cy="1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3276600" y="3581400"/>
            <a:ext cx="5029200" cy="2133600"/>
            <a:chOff x="1104" y="864"/>
            <a:chExt cx="3168" cy="1344"/>
          </a:xfrm>
        </p:grpSpPr>
        <p:pic>
          <p:nvPicPr>
            <p:cNvPr id="27654" name="Picture 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864"/>
              <a:ext cx="1536" cy="13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55" name="Picture 8" descr="Picture18888888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0" y="864"/>
              <a:ext cx="1632" cy="13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09600" y="18288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NikoshBAN" pitchFamily="2" charset="0"/>
                <a:cs typeface="NikoshBAN" pitchFamily="2" charset="0"/>
              </a:rPr>
              <a:t>বস্তি-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6"/>
          <p:cNvSpPr>
            <a:spLocks noChangeArrowheads="1"/>
          </p:cNvSpPr>
          <p:nvPr/>
        </p:nvSpPr>
        <p:spPr bwMode="auto">
          <a:xfrm>
            <a:off x="685800" y="35052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NikoshBAN" pitchFamily="2" charset="0"/>
                <a:cs typeface="NikoshBAN" pitchFamily="2" charset="0"/>
              </a:rPr>
              <a:t>থুত্থুরে বুড়ো-</a:t>
            </a:r>
            <a:r>
              <a:rPr lang="bn-BD" sz="4400" b="1">
                <a:latin typeface="NikoshBAN" pitchFamily="2" charset="0"/>
                <a:cs typeface="NikoshBAN" pitchFamily="2" charset="0"/>
              </a:rPr>
              <a:t>  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6"/>
          <p:cNvSpPr>
            <a:spLocks noChangeArrowheads="1"/>
          </p:cNvSpPr>
          <p:nvPr/>
        </p:nvSpPr>
        <p:spPr bwMode="auto">
          <a:xfrm>
            <a:off x="685800" y="53340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NikoshBAN" pitchFamily="2" charset="0"/>
                <a:cs typeface="NikoshBAN" pitchFamily="2" charset="0"/>
              </a:rPr>
              <a:t>সিঁথি-</a:t>
            </a:r>
            <a:endParaRPr lang="en-US" sz="6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6"/>
          <p:cNvSpPr>
            <a:spLocks noChangeArrowheads="1"/>
          </p:cNvSpPr>
          <p:nvPr/>
        </p:nvSpPr>
        <p:spPr bwMode="auto">
          <a:xfrm>
            <a:off x="5257800" y="1752600"/>
            <a:ext cx="3581400" cy="6683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যেখানে নিম্ন শ্রেণির মানুষ বসবাস করে</a:t>
            </a:r>
            <a:r>
              <a:rPr lang="bn-BD" sz="4400" b="1">
                <a:latin typeface="NikoshBAN" pitchFamily="2" charset="0"/>
                <a:cs typeface="NikoshBAN" pitchFamily="2" charset="0"/>
              </a:rPr>
              <a:t>  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6"/>
          <p:cNvSpPr>
            <a:spLocks noChangeArrowheads="1"/>
          </p:cNvSpPr>
          <p:nvPr/>
        </p:nvSpPr>
        <p:spPr bwMode="auto">
          <a:xfrm>
            <a:off x="5562600" y="3352800"/>
            <a:ext cx="28956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latin typeface="NikoshBAN" pitchFamily="2" charset="0"/>
                <a:cs typeface="NikoshBAN" pitchFamily="2" charset="0"/>
              </a:rPr>
              <a:t>বয়সের ভারে বিধবস্ত লোক</a:t>
            </a:r>
            <a:r>
              <a:rPr lang="bn-BD" sz="4400" b="1">
                <a:latin typeface="NikoshBAN" pitchFamily="2" charset="0"/>
                <a:cs typeface="NikoshBAN" pitchFamily="2" charset="0"/>
              </a:rPr>
              <a:t>  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5486400" y="5181600"/>
            <a:ext cx="3200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NikoshBAN" pitchFamily="2" charset="0"/>
                <a:cs typeface="NikoshBAN" pitchFamily="2" charset="0"/>
              </a:rPr>
              <a:t>চুলের মাঝখান দিয়ে ভাজ দেওয়া</a:t>
            </a:r>
            <a:r>
              <a:rPr lang="bn-BD" sz="2000" b="1">
                <a:latin typeface="NikoshBAN" pitchFamily="2" charset="0"/>
                <a:cs typeface="NikoshBAN" pitchFamily="2" charset="0"/>
              </a:rPr>
              <a:t>  </a:t>
            </a:r>
            <a:endParaRPr lang="en-US" sz="2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ost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0"/>
            <a:ext cx="19812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Old ma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2151063" cy="164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Ith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876800"/>
            <a:ext cx="2266950" cy="169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 descr="White marble"/>
          <p:cNvSpPr>
            <a:spLocks noChangeArrowheads="1"/>
          </p:cNvSpPr>
          <p:nvPr/>
        </p:nvSpPr>
        <p:spPr bwMode="auto">
          <a:xfrm>
            <a:off x="2743200" y="381000"/>
            <a:ext cx="3044825" cy="8064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38100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6" grpId="0" animBg="1"/>
      <p:bldP spid="8" grpId="0" animBg="1"/>
      <p:bldP spid="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 descr="Wallpaper04935"/>
          <p:cNvSpPr>
            <a:spLocks noChangeArrowheads="1"/>
          </p:cNvSpPr>
          <p:nvPr/>
        </p:nvSpPr>
        <p:spPr bwMode="auto">
          <a:xfrm>
            <a:off x="533400" y="4572000"/>
            <a:ext cx="8305800" cy="1143000"/>
          </a:xfrm>
          <a:prstGeom prst="roundRect">
            <a:avLst>
              <a:gd name="adj" fmla="val 28491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আমাদের ব্যক্তিগত ও সামাজিক জীবনের কোথায় কোথায় স্বাধীনতার প্রতিফলন ঘটেছে - তা আলোচনা কর ।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4" name="Picture 7" descr="Untitled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447800"/>
            <a:ext cx="35814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 descr="Water droplets"/>
          <p:cNvSpPr>
            <a:spLocks noChangeArrowheads="1"/>
          </p:cNvSpPr>
          <p:nvPr/>
        </p:nvSpPr>
        <p:spPr bwMode="auto">
          <a:xfrm>
            <a:off x="2743200" y="3810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 descr="003"/>
          <p:cNvSpPr>
            <a:spLocks noChangeArrowheads="1"/>
          </p:cNvSpPr>
          <p:nvPr/>
        </p:nvSpPr>
        <p:spPr bwMode="auto">
          <a:xfrm>
            <a:off x="533400" y="4419600"/>
            <a:ext cx="7848600" cy="1066800"/>
          </a:xfrm>
          <a:prstGeom prst="roundRect">
            <a:avLst>
              <a:gd name="adj" fmla="val 28491"/>
            </a:avLst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bn-BD" sz="3200" b="1">
                <a:latin typeface="NikoshBAN" pitchFamily="2" charset="0"/>
                <a:cs typeface="NikoshBAN" pitchFamily="2" charset="0"/>
              </a:rPr>
              <a:t>স্বাধীনতাকে পাওয়ার জন্যে আমাদের  কী ক্ষতি হয়েছে ?</a:t>
            </a:r>
          </a:p>
        </p:txBody>
      </p:sp>
      <p:pic>
        <p:nvPicPr>
          <p:cNvPr id="8" name="Picture 7" descr="Untitled-158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3975" y="1454150"/>
            <a:ext cx="3268109" cy="2692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 descr="Bouquet"/>
          <p:cNvSpPr>
            <a:spLocks noChangeArrowheads="1"/>
          </p:cNvSpPr>
          <p:nvPr/>
        </p:nvSpPr>
        <p:spPr bwMode="auto">
          <a:xfrm>
            <a:off x="2743200" y="3810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7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654" y="1448080"/>
            <a:ext cx="3729789" cy="2126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735263" y="373063"/>
            <a:ext cx="3060700" cy="825500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darkness blues wide"/>
          <p:cNvSpPr>
            <a:spLocks noChangeArrowheads="1"/>
          </p:cNvSpPr>
          <p:nvPr/>
        </p:nvSpPr>
        <p:spPr bwMode="auto">
          <a:xfrm>
            <a:off x="609600" y="3962400"/>
            <a:ext cx="7772400" cy="1905000"/>
          </a:xfrm>
          <a:prstGeom prst="roundRect">
            <a:avLst>
              <a:gd name="adj" fmla="val 28491"/>
            </a:avLst>
          </a:prstGeom>
          <a:pattFill prst="pct40">
            <a:fgClr>
              <a:schemeClr val="hlink"/>
            </a:fgClr>
            <a:bgClr>
              <a:schemeClr val="folHlink"/>
            </a:bgClr>
          </a:patt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AutoNum type="arabicPeriod"/>
            </a:pPr>
            <a:r>
              <a:rPr lang="en-US" sz="24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>
                <a:latin typeface="NikoshBAN" pitchFamily="2" charset="0"/>
                <a:cs typeface="NikoshBAN" pitchFamily="2" charset="0"/>
              </a:rPr>
              <a:t>কার কপাল ভাঙল?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>
                <a:latin typeface="NikoshBAN" pitchFamily="2" charset="0"/>
                <a:cs typeface="NikoshBAN" pitchFamily="2" charset="0"/>
              </a:rPr>
              <a:t>কার সিঁথির সিঁদুর মুছে গেল?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>
                <a:latin typeface="NikoshBAN" pitchFamily="2" charset="0"/>
                <a:cs typeface="NikoshBAN" pitchFamily="2" charset="0"/>
              </a:rPr>
              <a:t>দানবের মত চিৎকার করতে করতে কি এল?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 কুকুর কোথায় দাঁড়িয়ে আর্তনাদ করল?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>
                <a:latin typeface="NikoshBAN" pitchFamily="2" charset="0"/>
                <a:cs typeface="NikoshBAN" pitchFamily="2" charset="0"/>
              </a:rPr>
              <a:t>অবুঝ শিশু কোথায় দাঁড়িয়ে হামাগুড়ি দিল?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 descr="diving_1024x768"/>
          <p:cNvSpPr>
            <a:spLocks noChangeArrowheads="1"/>
          </p:cNvSpPr>
          <p:nvPr/>
        </p:nvSpPr>
        <p:spPr bwMode="auto">
          <a:xfrm>
            <a:off x="228600" y="4800600"/>
            <a:ext cx="8610600" cy="990600"/>
          </a:xfrm>
          <a:prstGeom prst="roundRect">
            <a:avLst>
              <a:gd name="adj" fmla="val 28491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n-BD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“তোমাকে পাওয়ার জন্যে,  হে স্বাধীনতা” কবিতার আলোকে ১০টি বাক্যে স্বাধীনতা যুদ্ধের তাৎপর্য লেখ ।</a:t>
            </a:r>
            <a:endParaRPr lang="en-US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796" name="Picture 7" descr="images ncc-0017   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524000"/>
            <a:ext cx="4191000" cy="2787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2743200" y="381000"/>
            <a:ext cx="3044825" cy="80645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0"/>
          <p:cNvGrpSpPr>
            <a:grpSpLocks/>
          </p:cNvGrpSpPr>
          <p:nvPr/>
        </p:nvGrpSpPr>
        <p:grpSpPr bwMode="auto">
          <a:xfrm>
            <a:off x="4648200" y="1295400"/>
            <a:ext cx="304800" cy="4862513"/>
            <a:chOff x="2832" y="864"/>
            <a:chExt cx="192" cy="3063"/>
          </a:xfrm>
        </p:grpSpPr>
        <p:cxnSp>
          <p:nvCxnSpPr>
            <p:cNvPr id="14344" name="Straight Connector 8"/>
            <p:cNvCxnSpPr>
              <a:cxnSpLocks noChangeShapeType="1"/>
            </p:cNvCxnSpPr>
            <p:nvPr/>
          </p:nvCxnSpPr>
          <p:spPr bwMode="auto">
            <a:xfrm>
              <a:off x="2928" y="864"/>
              <a:ext cx="0" cy="2967"/>
            </a:xfrm>
            <a:prstGeom prst="line">
              <a:avLst/>
            </a:prstGeom>
            <a:noFill/>
            <a:ln w="76200" algn="ctr">
              <a:solidFill>
                <a:srgbClr val="0000FF"/>
              </a:solidFill>
              <a:prstDash val="lgDash"/>
              <a:round/>
              <a:headEnd/>
              <a:tailEnd/>
            </a:ln>
          </p:spPr>
        </p:cxnSp>
        <p:cxnSp>
          <p:nvCxnSpPr>
            <p:cNvPr id="14345" name="Straight Connector 8"/>
            <p:cNvCxnSpPr>
              <a:cxnSpLocks noChangeShapeType="1"/>
            </p:cNvCxnSpPr>
            <p:nvPr/>
          </p:nvCxnSpPr>
          <p:spPr bwMode="auto">
            <a:xfrm>
              <a:off x="2832" y="960"/>
              <a:ext cx="0" cy="2967"/>
            </a:xfrm>
            <a:prstGeom prst="line">
              <a:avLst/>
            </a:prstGeom>
            <a:noFill/>
            <a:ln w="76200" algn="ctr">
              <a:solidFill>
                <a:srgbClr val="0000FF"/>
              </a:solidFill>
              <a:prstDash val="lgDash"/>
              <a:round/>
              <a:headEnd/>
              <a:tailEnd/>
            </a:ln>
          </p:spPr>
        </p:cxnSp>
        <p:cxnSp>
          <p:nvCxnSpPr>
            <p:cNvPr id="14346" name="Straight Connector 8"/>
            <p:cNvCxnSpPr>
              <a:cxnSpLocks noChangeShapeType="1"/>
            </p:cNvCxnSpPr>
            <p:nvPr/>
          </p:nvCxnSpPr>
          <p:spPr bwMode="auto">
            <a:xfrm>
              <a:off x="3024" y="864"/>
              <a:ext cx="0" cy="2967"/>
            </a:xfrm>
            <a:prstGeom prst="line">
              <a:avLst/>
            </a:prstGeom>
            <a:noFill/>
            <a:ln w="76200" algn="ctr">
              <a:solidFill>
                <a:srgbClr val="0000FF"/>
              </a:solidFill>
              <a:prstDash val="lgDash"/>
              <a:round/>
              <a:headEnd/>
              <a:tailEnd/>
            </a:ln>
          </p:spPr>
        </p:cxnSp>
      </p:grpSp>
      <p:sp>
        <p:nvSpPr>
          <p:cNvPr id="2" name="Title 1" descr="Sunset"/>
          <p:cNvSpPr>
            <a:spLocks noGrp="1"/>
          </p:cNvSpPr>
          <p:nvPr/>
        </p:nvSpPr>
        <p:spPr bwMode="auto">
          <a:xfrm>
            <a:off x="5334000" y="1600200"/>
            <a:ext cx="2971800" cy="990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32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 descr="21"/>
          <p:cNvSpPr>
            <a:spLocks noGrp="1"/>
          </p:cNvSpPr>
          <p:nvPr/>
        </p:nvSpPr>
        <p:spPr bwMode="auto">
          <a:xfrm>
            <a:off x="914400" y="838200"/>
            <a:ext cx="2971800" cy="990600"/>
          </a:xfrm>
          <a:prstGeom prst="horizontalScrol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32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6" descr="21"/>
          <p:cNvSpPr>
            <a:spLocks noChangeArrowheads="1"/>
          </p:cNvSpPr>
          <p:nvPr/>
        </p:nvSpPr>
        <p:spPr bwMode="auto">
          <a:xfrm>
            <a:off x="457200" y="4343400"/>
            <a:ext cx="4038600" cy="1752600"/>
          </a:xfrm>
          <a:prstGeom prst="roundRect">
            <a:avLst>
              <a:gd name="adj" fmla="val 28491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কমল কান্ত রায় তালুকদার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এম,এ,বি,এড [সিনিয়র শিক্ষক] 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এল,পি,উচ্চ বিদ্যালয়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ছাতক,সুনামগঞ্জ।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Sunset"/>
          <p:cNvSpPr>
            <a:spLocks noChangeArrowheads="1"/>
          </p:cNvSpPr>
          <p:nvPr/>
        </p:nvSpPr>
        <p:spPr bwMode="auto">
          <a:xfrm>
            <a:off x="5257800" y="2895600"/>
            <a:ext cx="3505200" cy="2743200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5715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নবম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শিরোনামঃ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তোমাকে পাওয়ার জন্য হে স্বাধীনতা (কবিতা )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সময়ঃ ৫০মিনিট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২২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-০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-১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ইং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K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057400"/>
            <a:ext cx="1828800" cy="18288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5" descr="imag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75438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Titl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" y="22860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k arm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3886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Picture 19" descr="t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0"/>
            <a:ext cx="3886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4" descr="t-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71600"/>
            <a:ext cx="38862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9" name="Picture 6" descr="t-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962400"/>
            <a:ext cx="3886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6" name="AutoShape 7" descr="Blue hills"/>
          <p:cNvSpPr>
            <a:spLocks noChangeArrowheads="1"/>
          </p:cNvSpPr>
          <p:nvPr/>
        </p:nvSpPr>
        <p:spPr bwMode="auto">
          <a:xfrm>
            <a:off x="1828800" y="304800"/>
            <a:ext cx="4800600" cy="838200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bn-BD" sz="3600" b="1">
                <a:latin typeface="NikoshBAN" pitchFamily="2" charset="0"/>
                <a:cs typeface="NikoshBAN" pitchFamily="2" charset="0"/>
              </a:rPr>
              <a:t>চিত্রে কী দেখতে  পাচ্ছি ?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7" descr="t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77724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3" name="TextBox 32"/>
          <p:cNvGrpSpPr>
            <a:grpSpLocks/>
          </p:cNvGrpSpPr>
          <p:nvPr/>
        </p:nvGrpSpPr>
        <p:grpSpPr bwMode="auto">
          <a:xfrm>
            <a:off x="444500" y="1524000"/>
            <a:ext cx="7913688" cy="963613"/>
            <a:chOff x="280" y="960"/>
            <a:chExt cx="4985" cy="607"/>
          </a:xfrm>
        </p:grpSpPr>
        <p:pic>
          <p:nvPicPr>
            <p:cNvPr id="16389" name="TextBox 3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" y="960"/>
              <a:ext cx="4985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Text Box 4"/>
            <p:cNvSpPr txBox="1">
              <a:spLocks noChangeArrowheads="1"/>
            </p:cNvSpPr>
            <p:nvPr/>
          </p:nvSpPr>
          <p:spPr bwMode="auto">
            <a:xfrm>
              <a:off x="450" y="1046"/>
              <a:ext cx="4752" cy="44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তোমাকে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পাওয়ার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জন্যে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হে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স্বাধীনতা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’’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(কবিতা)</a:t>
              </a:r>
              <a:endParaRPr lang="en-US" sz="7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828800" y="533400"/>
            <a:ext cx="54102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603250" y="3270250"/>
            <a:ext cx="7961313" cy="2197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বলতে পারবে ।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নতুন ও অজানা শব্দের অর্থসহ বাক্য বলতে পারবে ।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 তা</a:t>
            </a:r>
            <a:r>
              <a:rPr lang="bn-BD" sz="32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ৎপর্য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 ।</a:t>
            </a:r>
          </a:p>
        </p:txBody>
      </p:sp>
      <p:sp>
        <p:nvSpPr>
          <p:cNvPr id="7" name="Rounded Rectangle 6" descr="White marble"/>
          <p:cNvSpPr>
            <a:spLocks noChangeArrowheads="1"/>
          </p:cNvSpPr>
          <p:nvPr/>
        </p:nvSpPr>
        <p:spPr bwMode="auto">
          <a:xfrm>
            <a:off x="457200" y="1752600"/>
            <a:ext cx="5410200" cy="8207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bn-BD" sz="4400" b="1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8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 descr="Bouquet"/>
          <p:cNvSpPr>
            <a:spLocks/>
          </p:cNvSpPr>
          <p:nvPr/>
        </p:nvSpPr>
        <p:spPr bwMode="auto">
          <a:xfrm>
            <a:off x="1981200" y="533400"/>
            <a:ext cx="4953000" cy="9144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1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5180013" y="4418013"/>
            <a:ext cx="3336925" cy="669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rgbClr val="0070C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কবি-শামসুর রাহমান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58788" y="1525588"/>
            <a:ext cx="4090987" cy="593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জন্ম-  ২৪ অক্টোবর ১৯২৯ সাল।</a:t>
            </a:r>
            <a:endParaRPr lang="en-US" sz="7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57200" y="2286000"/>
            <a:ext cx="4089400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rgbClr val="00B0F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পেশা- সাংবাদিকতা।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423863" y="3014663"/>
            <a:ext cx="4143375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কাব্যগ্রন্থ-  বন্দী শিবির থেকে,বিধ্বস্ত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নীলিমা,প্রথম গান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দ্বিতীয় মৃত্যুর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আগে,গৃহ যুদ্ধের আগে ইত্যাদি।</a:t>
            </a:r>
            <a:endParaRPr lang="en-US" sz="2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385763" y="4348163"/>
            <a:ext cx="4125912" cy="939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rgbClr val="7030A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স্বীকৃতি-   বাংলা একাডেমী পুরস্কার-   একুশে পদক সহ অসংখ্য পুরস্কার।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/>
          <p:cNvSpPr>
            <a:spLocks noChangeArrowheads="1"/>
          </p:cNvSpPr>
          <p:nvPr/>
        </p:nvSpPr>
        <p:spPr bwMode="auto">
          <a:xfrm>
            <a:off x="379413" y="5484813"/>
            <a:ext cx="4092575" cy="603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rgbClr val="C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মৃত্যু-   ১৭ আগস্ট ২০০৬ সাল।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" descr="Wallpaper04935"/>
          <p:cNvSpPr>
            <a:spLocks noChangeArrowheads="1"/>
          </p:cNvSpPr>
          <p:nvPr/>
        </p:nvSpPr>
        <p:spPr bwMode="auto">
          <a:xfrm>
            <a:off x="2590800" y="304800"/>
            <a:ext cx="3429000" cy="7969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 algn="ctr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শামসুর রাহমান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0782" y="914400"/>
            <a:ext cx="438321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600200" y="4572000"/>
            <a:ext cx="54102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E9F4F5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 descr="Bouquet"/>
          <p:cNvSpPr>
            <a:spLocks/>
          </p:cNvSpPr>
          <p:nvPr/>
        </p:nvSpPr>
        <p:spPr bwMode="auto">
          <a:xfrm>
            <a:off x="1981200" y="533400"/>
            <a:ext cx="4953000" cy="9144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folHlink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800" b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 </a:t>
            </a:r>
            <a:endParaRPr lang="en-US" sz="48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7" descr="t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799"/>
            <a:ext cx="3733800" cy="214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8" descr="images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1371600"/>
            <a:ext cx="386715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6" descr="t-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86199"/>
            <a:ext cx="3962400" cy="2253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6" descr="t-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1375" y="3895724"/>
            <a:ext cx="3810000" cy="233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676400" y="381000"/>
            <a:ext cx="5410200" cy="820738"/>
          </a:xfrm>
          <a:prstGeom prst="roundRect">
            <a:avLst>
              <a:gd name="adj" fmla="val 28491"/>
            </a:avLst>
          </a:prstGeom>
          <a:solidFill>
            <a:srgbClr val="33CCCC"/>
          </a:solidFill>
          <a:ln w="25400" algn="ctr">
            <a:solidFill>
              <a:srgbClr val="E9F4F5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latin typeface="NikoshBAN" pitchFamily="2" charset="0"/>
                <a:cs typeface="NikoshBAN" pitchFamily="2" charset="0"/>
              </a:rPr>
              <a:t>“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তোমাকেপাওয়ারজন্যেহেস্বাধীনতা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 ’’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t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3733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4" descr="t-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114800"/>
            <a:ext cx="3962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962400"/>
            <a:ext cx="3733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5" descr="t-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47800"/>
            <a:ext cx="3886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676400" y="381000"/>
            <a:ext cx="5410200" cy="820738"/>
          </a:xfrm>
          <a:prstGeom prst="roundRect">
            <a:avLst>
              <a:gd name="adj" fmla="val 28491"/>
            </a:avLst>
          </a:prstGeom>
          <a:solidFill>
            <a:srgbClr val="33CC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“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তোমাকে পাওয়ার জন্যে হে স্বাধীনতা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’’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427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ABCNCC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ABCNCC</dc:creator>
  <cp:lastModifiedBy>Komal Kanta</cp:lastModifiedBy>
  <cp:revision>56</cp:revision>
  <dcterms:created xsi:type="dcterms:W3CDTF">2015-09-15T18:29:05Z</dcterms:created>
  <dcterms:modified xsi:type="dcterms:W3CDTF">2016-02-23T18:03:48Z</dcterms:modified>
</cp:coreProperties>
</file>